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7" r:id="rId10"/>
    <p:sldId id="269" r:id="rId11"/>
    <p:sldId id="271" r:id="rId12"/>
    <p:sldId id="272" r:id="rId13"/>
    <p:sldId id="275" r:id="rId14"/>
    <p:sldId id="274" r:id="rId15"/>
    <p:sldId id="276" r:id="rId16"/>
    <p:sldId id="277" r:id="rId17"/>
    <p:sldId id="278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hZUwpUnJbQILpXLU5xKF9evJtj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6" descr="Celestia-R1---OverlayTitleH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6"/>
          <p:cNvSpPr txBox="1"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dt" idx="10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ftr" idx="11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норамная фотография с подписью">
  <p:cSld name="Панорамная фотография с подписью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5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80" name="Google Shape;80;p35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6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6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6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с подписью">
  <p:cSld name="Цитата с подписью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3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7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4" name="Google Shape;94;p37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8"/>
          <p:cNvSpPr txBox="1"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карточки имени">
  <p:cSld name="Цитата карточки имени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9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1" name="Google Shape;111;p39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ru-RU" sz="8000" b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body" idx="1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body" idx="2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стина или ложь">
  <p:cSld name="Истина или ложь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0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0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0"/>
          <p:cNvSpPr txBox="1">
            <a:spLocks noGrp="1"/>
          </p:cNvSpPr>
          <p:nvPr>
            <p:ph type="body" idx="1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body" idx="2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1"/>
          <p:cNvSpPr txBox="1">
            <a:spLocks noGrp="1"/>
          </p:cNvSpPr>
          <p:nvPr>
            <p:ph type="body" idx="1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2" name="Google Shape;132;p4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2"/>
          <p:cNvSpPr txBox="1">
            <a:spLocks noGrp="1"/>
          </p:cNvSpPr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body" idx="1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4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7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7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8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9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1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1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32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2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3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72" name="Google Shape;72;p34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4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2333403" y="2273850"/>
            <a:ext cx="71976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sz="4000" b="1" dirty="0">
                <a:latin typeface="Times New Roman"/>
                <a:ea typeface="Times New Roman"/>
                <a:cs typeface="Times New Roman"/>
                <a:sym typeface="Times New Roman"/>
              </a:rPr>
              <a:t>ИЗУЧЕНИЕ МЕТОДОВ ПОИСКА ЭКЗОПЛАНЕТ</a:t>
            </a:r>
            <a:endParaRPr sz="4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5639200" y="4428250"/>
            <a:ext cx="62394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ru-RU" sz="20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ВЫПОЛНИЛ: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Склянов</a:t>
            </a: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 Семен Игоревич, ученик 10 класса </a:t>
            </a: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МОУ Лицей</a:t>
            </a:r>
            <a:endParaRPr sz="20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ru-RU" sz="2000" b="1" u="sng" dirty="0" smtClean="0"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РУКОВОДИТЕЛЬ:</a:t>
            </a: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2000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Смотрова</a:t>
            </a:r>
            <a:r>
              <a:rPr lang="ru-RU" sz="2000" dirty="0" smtClean="0">
                <a:latin typeface="Times New Roman"/>
                <a:ea typeface="Times New Roman"/>
                <a:cs typeface="Times New Roman"/>
                <a:sym typeface="Times New Roman"/>
              </a:rPr>
              <a:t> Екатерина Евгеньевна, инженер 1 категории ИСЗФ СО РАН</a:t>
            </a:r>
            <a:endParaRPr sz="20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2333403" y="163700"/>
            <a:ext cx="71976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XII научная конференция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"Человек и космос"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4631448" y="416209"/>
            <a:ext cx="7223759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АСТРОМЕТРИЧЕСКИЙ МЕТОД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15"/>
          <p:cNvSpPr txBox="1">
            <a:spLocks noGrp="1"/>
          </p:cNvSpPr>
          <p:nvPr>
            <p:ph type="body" idx="1"/>
          </p:nvPr>
        </p:nvSpPr>
        <p:spPr>
          <a:xfrm>
            <a:off x="4822466" y="993913"/>
            <a:ext cx="7223759" cy="567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algn="just"/>
            <a:r>
              <a:rPr lang="ru-RU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Астрометрический метод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основан на измерении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изменений положения звезд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на небесной сфере, вызванных гравитационным взаимодействием звезды-родителя с планетами. </a:t>
            </a:r>
          </a:p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Требует высокой точности астрометрических измерений;</a:t>
            </a:r>
          </a:p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Применим только к системам на относительно небольших расстояниях. </a:t>
            </a:r>
          </a:p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Хотя астрометрия часто используется для подтверждения планет, обнаруженных другими методами, только одна планета была обнаружена с помощью этого метода.</a:t>
            </a:r>
            <a:endParaRPr sz="2400" dirty="0"/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070" y="2753139"/>
            <a:ext cx="3783195" cy="378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aturn-Sized Exoplanet Discovered by the Gravitational “Wobble” in the  Small, Cool Star It Orbits">
            <a:extLst>
              <a:ext uri="{FF2B5EF4-FFF2-40B4-BE49-F238E27FC236}">
                <a16:creationId xmlns:a16="http://schemas.microsoft.com/office/drawing/2014/main" id="{A88B08E6-F360-82D3-A960-A2B56C5D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4" y="192025"/>
            <a:ext cx="4110564" cy="23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>
            <a:spLocks noGrp="1"/>
          </p:cNvSpPr>
          <p:nvPr>
            <p:ph type="title"/>
          </p:nvPr>
        </p:nvSpPr>
        <p:spPr>
          <a:xfrm>
            <a:off x="3780084" y="114550"/>
            <a:ext cx="5138835" cy="61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МЕТОД ПУЛЬСАРОВ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7"/>
          <p:cNvSpPr txBox="1">
            <a:spLocks noGrp="1"/>
          </p:cNvSpPr>
          <p:nvPr>
            <p:ph type="body" idx="1"/>
          </p:nvPr>
        </p:nvSpPr>
        <p:spPr>
          <a:xfrm>
            <a:off x="513574" y="3870982"/>
            <a:ext cx="11164852" cy="2850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algn="ctr"/>
            <a:r>
              <a:rPr lang="ru-RU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Метод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основан на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изучении пульсаций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радиоволн от пульсаров, которые могут изменяться при наличии экзопланеты на орбите. </a:t>
            </a:r>
          </a:p>
          <a:p>
            <a:pPr marL="342900" algn="ctr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Формула для расчета массы и орбитальных параметров экзопланеты зависит от конкретной системы пульсар-экзопланета. </a:t>
            </a:r>
          </a:p>
          <a:p>
            <a:pPr marL="342900" algn="ctr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Примеры успешных поисков экзопланет с помощью этого метода включают систему пульсара PSR B1257+12 и систему PSR J1719-1438. </a:t>
            </a:r>
          </a:p>
          <a:p>
            <a:pPr marL="342900" algn="ctr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Ограничения метода связаны с необходимостью очень точных измерений и ограниченностью его применения только к пульсарам.</a:t>
            </a:r>
            <a:endParaRPr sz="2400" dirty="0"/>
          </a:p>
        </p:txBody>
      </p:sp>
      <p:grpSp>
        <p:nvGrpSpPr>
          <p:cNvPr id="247" name="Google Shape;247;p17"/>
          <p:cNvGrpSpPr/>
          <p:nvPr/>
        </p:nvGrpSpPr>
        <p:grpSpPr>
          <a:xfrm>
            <a:off x="2062221" y="851600"/>
            <a:ext cx="8224779" cy="2971520"/>
            <a:chOff x="305073" y="-37355"/>
            <a:chExt cx="7179777" cy="2319214"/>
          </a:xfrm>
        </p:grpSpPr>
        <p:pic>
          <p:nvPicPr>
            <p:cNvPr id="248" name="Google Shape;248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61461" y="0"/>
              <a:ext cx="3323389" cy="2244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5073" y="-37355"/>
              <a:ext cx="2999198" cy="2319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506197" y="13376"/>
            <a:ext cx="11556406" cy="68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МЕТОДОВ ПОИСКА ЭКЗОПЛАНЕТ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Google Shape;255;p18"/>
          <p:cNvSpPr txBox="1">
            <a:spLocks noGrp="1"/>
          </p:cNvSpPr>
          <p:nvPr>
            <p:ph type="body" idx="1"/>
          </p:nvPr>
        </p:nvSpPr>
        <p:spPr>
          <a:xfrm>
            <a:off x="164592" y="695066"/>
            <a:ext cx="11898011" cy="6162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Радиальный метод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оценка массы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недооценка массы при наклоненной орбите.</a:t>
            </a:r>
          </a:p>
          <a:p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</a:t>
            </a:r>
            <a:r>
              <a:rPr lang="ru-RU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микролинзирования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обнаружение планет на больших расстояниях, </a:t>
            </a:r>
            <a:r>
              <a:rPr lang="ru-RU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требует точного выравнивания и уникальных условий.</a:t>
            </a:r>
          </a:p>
          <a:p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Транзитный метод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изучение размеров и параметров орбиты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требует точного выравнивания орбиты, менее эффективный для планет с высокой эксцентриситетом орбиты.</a:t>
            </a:r>
          </a:p>
          <a:p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Прямые наблюдения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получение прямого изображения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ограниченная мощность телескопов для обнаружения на фоне ярких звезд.</a:t>
            </a:r>
          </a:p>
          <a:p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Астрометрический метод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обнаружение планет с большими орбитами, </a:t>
            </a:r>
            <a:r>
              <a:rPr lang="ru-RU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требует больших временных затрат, высокая чувствительность к атмосферным и систематическим искажениям телескопов.</a:t>
            </a:r>
          </a:p>
          <a:p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пульсаров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обнаружение планет на больших расстояниях, </a:t>
            </a:r>
            <a:r>
              <a:rPr lang="ru-RU" sz="24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низкая распространенность пульсаров, сложность наблюдений, возможность получения ложных сигналов от других эффектов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4554394" y="264412"/>
            <a:ext cx="6254496" cy="57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Google Shape;281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622" y="3866322"/>
                <a:ext cx="11638722" cy="28847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-171450" algn="ctr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Данная программа основывается на следующих </a:t>
                </a:r>
                <a:r>
                  <a:rPr lang="ru-RU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формулах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Третий закон Кеплера: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f>
                          <m:f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ru-RU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Скорость вращения по окружности для планеты: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Закон сохранения импульса: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ru-RU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𝑟𝑎𝑑</m:t>
                        </m:r>
                      </m:sub>
                    </m:sSub>
                  </m:oMath>
                </a14:m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1" name="Google Shape;281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622" y="3866322"/>
                <a:ext cx="11638722" cy="28847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81;p21"/>
              <p:cNvSpPr txBox="1">
                <a:spLocks/>
              </p:cNvSpPr>
              <p:nvPr/>
            </p:nvSpPr>
            <p:spPr>
              <a:xfrm>
                <a:off x="3987237" y="1352240"/>
                <a:ext cx="7741107" cy="22897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800" b="1" i="0" u="sng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Входные параметры: </a:t>
                </a:r>
                <a:r>
                  <a:rPr kumimoji="0" lang="ru-RU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масса звезды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 Semilight" panose="020B0402040204020203" pitchFamily="34" charset="0"/>
                          </a:rPr>
                          <m:t>𝑀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 Semilight" panose="020B0402040204020203" pitchFamily="34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ru-RU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период экзопланеты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Segoe UI Semilight" panose="020B0402040204020203" pitchFamily="34" charset="0"/>
                      </a:rPr>
                      <m:t>𝑇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:r>
                  <a:rPr kumimoji="0" lang="ru-RU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масса экзопланеты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 Semilight" panose="020B0402040204020203" pitchFamily="34" charset="0"/>
                          </a:rPr>
                          <m:t>𝑀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Segoe UI Semilight" panose="020B0402040204020203" pitchFamily="34" charset="0"/>
                          </a:rPr>
                          <m:t>𝑝</m:t>
                        </m:r>
                      </m:sub>
                    </m:sSub>
                  </m:oMath>
                </a14:m>
                <a:endParaRPr lang="ru-RU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indent="0" algn="ctr">
                  <a:buNone/>
                </a:pPr>
                <a:r>
                  <a:rPr lang="ru-RU" sz="24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Используемые предположения:</a:t>
                </a:r>
              </a:p>
              <a:p>
                <a:pPr marL="514350" indent="-514350" algn="ctr">
                  <a:buAutoNum type="arabicPeriod"/>
                </a:pP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Орбита планеты круговая;</a:t>
                </a:r>
              </a:p>
              <a:p>
                <a:pPr marL="514350" indent="-514350" algn="ctr">
                  <a:buAutoNum type="arabicPeriod"/>
                </a:pP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Звезда имеет только одну </a:t>
                </a:r>
                <a:r>
                  <a:rPr lang="ru-RU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экзопланету</a:t>
                </a: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514350" indent="-514350" algn="ctr">
                  <a:buAutoNum type="arabicPeriod"/>
                </a:pPr>
                <a:r>
                  <a:rPr lang="ru-RU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Орбита планеты в плоскости взгляда наблюдателя</a:t>
                </a:r>
              </a:p>
            </p:txBody>
          </p:sp>
        </mc:Choice>
        <mc:Fallback xmlns="">
          <p:sp>
            <p:nvSpPr>
              <p:cNvPr id="4" name="Google Shape;281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37" y="1352240"/>
                <a:ext cx="7741107" cy="2289705"/>
              </a:xfrm>
              <a:prstGeom prst="rect">
                <a:avLst/>
              </a:prstGeom>
              <a:blipFill>
                <a:blip r:embed="rId4"/>
                <a:stretch>
                  <a:fillRect t="-14133" r="-709" b="-176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Solar System Astronomy, Lecture Number 10">
            <a:extLst>
              <a:ext uri="{FF2B5EF4-FFF2-40B4-BE49-F238E27FC236}">
                <a16:creationId xmlns:a16="http://schemas.microsoft.com/office/drawing/2014/main" id="{13025225-8806-FE89-1174-19A9A4D3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28" y="552448"/>
            <a:ext cx="3089497" cy="308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933815" y="184404"/>
            <a:ext cx="5449823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ЧАСТЬ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Google Shape;271;p20"/>
          <p:cNvSpPr txBox="1">
            <a:spLocks noGrp="1"/>
          </p:cNvSpPr>
          <p:nvPr>
            <p:ph type="body" idx="1"/>
          </p:nvPr>
        </p:nvSpPr>
        <p:spPr>
          <a:xfrm>
            <a:off x="685801" y="1448898"/>
            <a:ext cx="5945853" cy="4581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Для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поиска экзопланет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была создана программа на языке программирования Python , которая на основании данных о звезде и экзопланете определяет радиальную </a:t>
            </a:r>
            <a:r>
              <a:rPr lang="ru-RU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скорость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звезды.</a:t>
            </a:r>
          </a:p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Программа быть полезна исследователям в области астрономии и космических исследований для подтверждения правильности полученных ими результатов. </a:t>
            </a:r>
          </a:p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Несовпадение результатов может указывать на наличие планеты в её орбите, возможный наклон орбиты исследуемой планеты.</a:t>
            </a:r>
          </a:p>
        </p:txBody>
      </p:sp>
      <p:pic>
        <p:nvPicPr>
          <p:cNvPr id="272" name="Google Shape;27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5580" y="384048"/>
            <a:ext cx="4597583" cy="335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5582" y="3739600"/>
            <a:ext cx="4597582" cy="302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71;p20"/>
          <p:cNvSpPr txBox="1">
            <a:spLocks/>
          </p:cNvSpPr>
          <p:nvPr/>
        </p:nvSpPr>
        <p:spPr>
          <a:xfrm>
            <a:off x="7978095" y="45721"/>
            <a:ext cx="2892551" cy="27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Полный код программы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lang="ru-RU" sz="20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1987827" y="94893"/>
            <a:ext cx="8604503" cy="101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РЕЗУЛЬТАТЫ РАБОТЫ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F1E218-885C-0844-048C-46A31A895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7" y="1216887"/>
            <a:ext cx="3296112" cy="24352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9705D4-7823-FB5B-6952-9D429C483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" y="3870637"/>
            <a:ext cx="3840603" cy="24352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ED73DC-F937-5D6B-C36A-1DB41287F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698" y="3888257"/>
            <a:ext cx="3840604" cy="24352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EA67E4-2C76-B420-5CCE-38A518BFD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851" y="1216887"/>
            <a:ext cx="3282297" cy="23751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05E929-4029-747D-2669-C8021E456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65" y="3888257"/>
            <a:ext cx="3803260" cy="24176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192235-B608-E7E5-6A8C-1D812835CF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289" y="1052725"/>
            <a:ext cx="3379612" cy="265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>
            <a:spLocks noGrp="1"/>
          </p:cNvSpPr>
          <p:nvPr>
            <p:ph type="title"/>
          </p:nvPr>
        </p:nvSpPr>
        <p:spPr>
          <a:xfrm>
            <a:off x="596114" y="128016"/>
            <a:ext cx="10897894" cy="93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РЕКОМЕНДАЦИИ ДЛЯ БУДУЩИХ ИССЛЕДОВАНИЙ В ДАННОЙ ОБЛАСТИ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Google Shape;293;p23"/>
          <p:cNvSpPr txBox="1">
            <a:spLocks noGrp="1"/>
          </p:cNvSpPr>
          <p:nvPr>
            <p:ph type="body" idx="1"/>
          </p:nvPr>
        </p:nvSpPr>
        <p:spPr>
          <a:xfrm>
            <a:off x="516040" y="1225296"/>
            <a:ext cx="10787331" cy="563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дальнейшего развития в области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 Радиального метода, следует рассмотреть следующие направления исследований: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более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точных методов расчета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радиальной скорости для повышения точности определения параметров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большего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количества звезд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их планетных систем для обнаружения новых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алгоритмов для автоматического поиска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основе данных, полученных из различных источников.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более широком диапазоне длин волн для выявления атмосферных характеристик и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признаков наличия жизни.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этих направлений исследований поможет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расширить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наши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экзопланетах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их свойствах, а также повысит наши возможности для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 жизни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пределами нашей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солнечной системы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17145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164592" y="2249425"/>
            <a:ext cx="11868912" cy="202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ru-RU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5615550" y="727650"/>
            <a:ext cx="5726400" cy="51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b="1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Экзопланеты</a:t>
            </a: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 – планеты, вращающихся вокруг звезд, отличных от нашего Солнца. 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Их поиск и изучение – задача крайне сложная, требующая применения высокоточных и чувствительных методов наблюдения. </a:t>
            </a:r>
            <a:endParaRPr sz="2200" dirty="0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Существует несколько методов обнаружения </a:t>
            </a:r>
            <a:r>
              <a:rPr lang="ru-RU" sz="22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</a:t>
            </a:r>
            <a:r>
              <a:rPr lang="ru-RU" sz="2200" dirty="0">
                <a:latin typeface="Times New Roman"/>
                <a:ea typeface="Times New Roman"/>
                <a:cs typeface="Times New Roman"/>
                <a:sym typeface="Times New Roman"/>
              </a:rPr>
              <a:t>, имеющие под собой разное физическое обоснование. Каждый из этих методов имеет свои преимущества и недостатки, и их выбор зависит от характеристик объектов, которые исследуются. </a:t>
            </a:r>
            <a:endParaRPr sz="2200" dirty="0"/>
          </a:p>
        </p:txBody>
      </p:sp>
      <p:pic>
        <p:nvPicPr>
          <p:cNvPr id="152" name="Google Shape;15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50" y="655825"/>
            <a:ext cx="5074350" cy="50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"/>
          <p:cNvSpPr txBox="1"/>
          <p:nvPr/>
        </p:nvSpPr>
        <p:spPr>
          <a:xfrm>
            <a:off x="303975" y="5839350"/>
            <a:ext cx="5074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Четыре экзопланеты вращаются вокруг своей звезды-хозяина (HR 8799) против часовой стрелки. 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685800" y="273075"/>
            <a:ext cx="101313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ЦЕЛЬ И ЗАДАЧИ ПРОЕКТА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"/>
          <p:cNvSpPr txBox="1">
            <a:spLocks noGrp="1"/>
          </p:cNvSpPr>
          <p:nvPr>
            <p:ph type="body" idx="1"/>
          </p:nvPr>
        </p:nvSpPr>
        <p:spPr>
          <a:xfrm>
            <a:off x="685800" y="1518950"/>
            <a:ext cx="10738200" cy="42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Цель исследовательского проекта: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разработать программу на языке программирования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, которая сможет вычислять радиальную скорость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экзопланеты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, используя Радиальный метод поиска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Задачи проекта:</a:t>
            </a:r>
            <a:endParaRPr sz="240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32385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Изучение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методов обнаружения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32385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Исследование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радиального метода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и его использование для поиска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32385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Разработка и программная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реализация алгоритма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, который вычисляет радиальную скорость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экзопланеты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32385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Проверка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работы программы на реальных данных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703975" y="454101"/>
            <a:ext cx="101313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АКТУАЛЬНОСТЬ ПРОЕКТА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5"/>
          <p:cNvSpPr txBox="1">
            <a:spLocks noGrp="1"/>
          </p:cNvSpPr>
          <p:nvPr>
            <p:ph type="body" idx="1"/>
          </p:nvPr>
        </p:nvSpPr>
        <p:spPr>
          <a:xfrm>
            <a:off x="7107200" y="2078425"/>
            <a:ext cx="4644300" cy="3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Изучение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позволяет лучше понимать происхождение и эволюцию планетных систем.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Нахождение </a:t>
            </a:r>
            <a:r>
              <a:rPr lang="ru-RU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экзопланет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также имеет потенциальное значение для поиска жизни во </a:t>
            </a:r>
            <a:r>
              <a:rPr lang="ru-RU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Вселенной</a:t>
            </a:r>
            <a:r>
              <a:rPr lang="en-US" sz="2400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01" y="1864575"/>
            <a:ext cx="6423350" cy="36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>
            <a:spLocks noGrp="1"/>
          </p:cNvSpPr>
          <p:nvPr>
            <p:ph type="title"/>
          </p:nvPr>
        </p:nvSpPr>
        <p:spPr>
          <a:xfrm>
            <a:off x="1316895" y="3035808"/>
            <a:ext cx="9847929" cy="700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ОБЗОР МЕТОДОВ ПОИСКА ЭКЗОПЛАНЕТ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192657" y="169014"/>
            <a:ext cx="6569764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МЕТОД РАДИАЛЬНЫХ СКОРОСТЕЙ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Google Shape;177;p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1238828"/>
                <a:ext cx="7565366" cy="53570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342900"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Под влиянием гравитации экзопланеты звезда движется по маленькой траектории вокруг центра масс, что заметно по радиальной скорости.</a:t>
                </a:r>
              </a:p>
              <a:p>
                <a:pPr marL="342900" algn="ctr"/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Эту скорость определяют с помощью эффекта Доплера: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ru-RU" sz="2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длина волны, испускаемая источником;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длина волны, принимаемая наблюдателем;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лучевая скорость</a:t>
                </a:r>
              </a:p>
              <a:p>
                <a:pPr marL="342900" algn="ctr"/>
                <a:r>
                  <a:rPr lang="ru-RU" sz="24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Примеры успешных поисков экзопланет 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- 51 PEGASI b и система </a:t>
                </a:r>
                <a:r>
                  <a:rPr lang="ru-RU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Триаптик</a:t>
                </a:r>
                <a:r>
                  <a:rPr lang="ru-RU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7" name="Google Shape;177;p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1238828"/>
                <a:ext cx="7565366" cy="5357003"/>
              </a:xfrm>
              <a:prstGeom prst="rect">
                <a:avLst/>
              </a:prstGeom>
              <a:blipFill>
                <a:blip r:embed="rId3"/>
                <a:stretch>
                  <a:fillRect l="-242" r="-18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8" name="Google Shape;17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2590" y="447994"/>
            <a:ext cx="4650080" cy="277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1254" y="3429000"/>
            <a:ext cx="4005764" cy="309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"/>
          <p:cNvSpPr txBox="1">
            <a:spLocks noGrp="1"/>
          </p:cNvSpPr>
          <p:nvPr>
            <p:ph type="title"/>
          </p:nvPr>
        </p:nvSpPr>
        <p:spPr>
          <a:xfrm>
            <a:off x="1019689" y="377984"/>
            <a:ext cx="5428024" cy="938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ТРАНЗИТНЫЙ МЕТОД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191;p9"/>
          <p:cNvSpPr txBox="1">
            <a:spLocks noGrp="1"/>
          </p:cNvSpPr>
          <p:nvPr>
            <p:ph type="body" idx="1"/>
          </p:nvPr>
        </p:nvSpPr>
        <p:spPr>
          <a:xfrm>
            <a:off x="189602" y="1456977"/>
            <a:ext cx="7529448" cy="422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algn="just"/>
            <a:r>
              <a:rPr lang="ru-RU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Транзитный метод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основан на обнаружении периодического затмения звезды экзопланетой во время ее движения по орбите.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algn="just"/>
            <a:r>
              <a:rPr lang="ru-RU" sz="24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Для этого астрономы используют графики 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кривой блеска, отражающий яркость света, наблюдаемого от звезды. </a:t>
            </a:r>
          </a:p>
          <a:p>
            <a:pPr marL="342900" algn="just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Когда планета проходит перед звездой и блокирует часть ее света, кривая блеска указывает на это в виде падения яркости.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3297" y="3804980"/>
            <a:ext cx="4099101" cy="230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 txBox="1"/>
          <p:nvPr/>
        </p:nvSpPr>
        <p:spPr>
          <a:xfrm>
            <a:off x="7770566" y="6122506"/>
            <a:ext cx="44761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Иллюстрация транзитного метода поиска </a:t>
            </a:r>
            <a:r>
              <a:rPr lang="ru-RU" sz="1800" b="0" i="0" u="none" strike="noStrike" cap="none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экзопланет</a:t>
            </a:r>
            <a:r>
              <a:rPr lang="ru-RU" sz="1800" b="0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с примерами кривых блеска</a:t>
            </a: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26" name="Picture 2" descr="Exoplanet Brightness Dip During Transit | The Planetary Society">
            <a:extLst>
              <a:ext uri="{FF2B5EF4-FFF2-40B4-BE49-F238E27FC236}">
                <a16:creationId xmlns:a16="http://schemas.microsoft.com/office/drawing/2014/main" id="{5EFB6B51-45B3-5677-34D7-65312CCC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297" y="398147"/>
            <a:ext cx="4045473" cy="316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11887199" cy="129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sz="3200" b="1" dirty="0">
                <a:latin typeface="Times New Roman"/>
                <a:ea typeface="Times New Roman"/>
                <a:cs typeface="Times New Roman"/>
                <a:sym typeface="Times New Roman"/>
              </a:rPr>
              <a:t>МЕТОД ГРАВИТАЦИОННОГО МИКРОЛИНЗИРОВАНИЯ</a:t>
            </a:r>
            <a:endParaRPr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11"/>
          <p:cNvSpPr txBox="1">
            <a:spLocks noGrp="1"/>
          </p:cNvSpPr>
          <p:nvPr>
            <p:ph type="body" idx="1"/>
          </p:nvPr>
        </p:nvSpPr>
        <p:spPr>
          <a:xfrm>
            <a:off x="5148470" y="1411113"/>
            <a:ext cx="6891129" cy="4731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algn="just">
              <a:buSzPts val="2000"/>
            </a:pPr>
            <a:r>
              <a:rPr lang="ru-RU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Метод гравитационного микролинзирования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основан на эффекте микролинзирования, возникающий при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прохождении света звезды-линзы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через гравитационное поле другой звезды-объекта. </a:t>
            </a:r>
          </a:p>
          <a:p>
            <a:pPr marL="342900" algn="just">
              <a:buSzPts val="2000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Эффект линзирования может усилиться при наличии экзопланеты, что вызовет увеличение яркости звезды-объекта на короткое время, что позволяет обнаружить экзопланету на удалении от звезды-линзы. </a:t>
            </a:r>
          </a:p>
          <a:p>
            <a:pPr marL="342900" algn="just">
              <a:buSzPts val="2000"/>
            </a:pP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Вероятность обнаружения экзопланеты с помощью этого метода крайне мала и зависит от многих факторов.</a:t>
            </a:r>
            <a:endParaRPr sz="2400" dirty="0"/>
          </a:p>
        </p:txBody>
      </p:sp>
      <p:pic>
        <p:nvPicPr>
          <p:cNvPr id="2050" name="Picture 2" descr="Microlensing GIFs - Get the best GIF on GIPHY">
            <a:extLst>
              <a:ext uri="{FF2B5EF4-FFF2-40B4-BE49-F238E27FC236}">
                <a16:creationId xmlns:a16="http://schemas.microsoft.com/office/drawing/2014/main" id="{EE5011B1-27A7-9FD9-F674-32150D6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4" y="113927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85C2E1-B3DD-209D-F56C-9FF4BBFF4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1" y="3840861"/>
            <a:ext cx="3251546" cy="2819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1591057" y="192025"/>
            <a:ext cx="87050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lang="ru-RU" b="1" dirty="0">
                <a:latin typeface="Times New Roman"/>
                <a:ea typeface="Times New Roman"/>
                <a:cs typeface="Times New Roman"/>
                <a:sym typeface="Times New Roman"/>
              </a:rPr>
              <a:t>МЕТОД ПРЯМОГО ИЗОБРАЖЕНИЯ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13"/>
          <p:cNvSpPr txBox="1">
            <a:spLocks noGrp="1"/>
          </p:cNvSpPr>
          <p:nvPr>
            <p:ph type="body" idx="1"/>
          </p:nvPr>
        </p:nvSpPr>
        <p:spPr>
          <a:xfrm>
            <a:off x="467140" y="4390218"/>
            <a:ext cx="11092068" cy="190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algn="ctr"/>
            <a:r>
              <a:rPr lang="ru-RU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Метод прямого изображения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– самый простой метод, использующий прямые изображения экзопланеты вокруг ее звезды-родителя с помощью мощных телескопов. </a:t>
            </a:r>
          </a:p>
          <a:p>
            <a:pPr marL="342900" algn="ctr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Этот метод позволяет </a:t>
            </a:r>
            <a:r>
              <a:rPr lang="ru-RU" sz="2400" b="1" dirty="0">
                <a:latin typeface="Times New Roman"/>
                <a:ea typeface="Times New Roman"/>
                <a:cs typeface="Times New Roman"/>
                <a:sym typeface="Times New Roman"/>
              </a:rPr>
              <a:t>определять параметры экзопланеты</a:t>
            </a:r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 непосредственно из изображений. </a:t>
            </a:r>
          </a:p>
          <a:p>
            <a:pPr marL="342900" algn="ctr"/>
            <a:r>
              <a:rPr lang="ru-RU" sz="2400" dirty="0">
                <a:latin typeface="Times New Roman"/>
                <a:ea typeface="Times New Roman"/>
                <a:cs typeface="Times New Roman"/>
                <a:sym typeface="Times New Roman"/>
              </a:rPr>
              <a:t>Основная проблема -  яркость звезды, вокруг которой вращается планета, что затрудняет обнаружение слабых сигналов от экзопланет.</a:t>
            </a:r>
            <a:endParaRPr sz="2400" dirty="0"/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087" y="877825"/>
            <a:ext cx="9155026" cy="3015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Небеса">
  <a:themeElements>
    <a:clrScheme name="Небеса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893</Words>
  <Application>Microsoft Office PowerPoint</Application>
  <PresentationFormat>Широкоэкранный</PresentationFormat>
  <Paragraphs>81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Segoe UI Semilight</vt:lpstr>
      <vt:lpstr>Times New Roman</vt:lpstr>
      <vt:lpstr>Небеса</vt:lpstr>
      <vt:lpstr>ИЗУЧЕНИЕ МЕТОДОВ ПОИСКА ЭКЗОПЛАНЕТ</vt:lpstr>
      <vt:lpstr>Презентация PowerPoint</vt:lpstr>
      <vt:lpstr>ЦЕЛЬ И ЗАДАЧИ ПРОЕКТА</vt:lpstr>
      <vt:lpstr>АКТУАЛЬНОСТЬ ПРОЕКТА</vt:lpstr>
      <vt:lpstr>ОБЗОР МЕТОДОВ ПОИСКА ЭКЗОПЛАНЕТ</vt:lpstr>
      <vt:lpstr>МЕТОД РАДИАЛЬНЫХ СКОРОСТЕЙ</vt:lpstr>
      <vt:lpstr>ТРАНЗИТНЫЙ МЕТОД</vt:lpstr>
      <vt:lpstr>МЕТОД ГРАВИТАЦИОННОГО МИКРОЛИНЗИРОВАНИЯ</vt:lpstr>
      <vt:lpstr>МЕТОД ПРЯМОГО ИЗОБРАЖЕНИЯ</vt:lpstr>
      <vt:lpstr>АСТРОМЕТРИЧЕСКИЙ МЕТОД</vt:lpstr>
      <vt:lpstr>МЕТОД ПУЛЬСАРОВ</vt:lpstr>
      <vt:lpstr>СРАВНЕНИЕ МЕТОДОВ ПОИСКА ЭКЗОПЛАНЕТ</vt:lpstr>
      <vt:lpstr>ПРАКТИЧЕСКАЯ ЧАСТЬ</vt:lpstr>
      <vt:lpstr>ПРАКТИЧЕСКАЯ ЧАСТЬ</vt:lpstr>
      <vt:lpstr>ОСНОВНЫЕ РЕЗУЛЬТАТЫ РАБОТЫ</vt:lpstr>
      <vt:lpstr>РЕКОМЕНДАЦИИ ДЛЯ БУДУЩИХ ИССЛЕДОВАНИЙ В ДАННОЙ ОБЛАСТИ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МЕТОДОВ ПОИСКА ЭКЗОПЛАНЕТ</dc:title>
  <dc:creator>User</dc:creator>
  <cp:lastModifiedBy>User</cp:lastModifiedBy>
  <cp:revision>19</cp:revision>
  <dcterms:created xsi:type="dcterms:W3CDTF">2023-03-30T12:31:08Z</dcterms:created>
  <dcterms:modified xsi:type="dcterms:W3CDTF">2023-04-13T16:54:30Z</dcterms:modified>
</cp:coreProperties>
</file>